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0" r:id="rId4"/>
    <p:sldId id="258" r:id="rId5"/>
    <p:sldId id="259" r:id="rId6"/>
    <p:sldId id="260" r:id="rId7"/>
    <p:sldId id="261" r:id="rId8"/>
    <p:sldId id="272" r:id="rId9"/>
    <p:sldId id="263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28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90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891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551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0033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302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605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274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984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321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42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039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035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13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551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98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36442-D230-41D3-B819-FFD5173FFC93}" type="datetimeFigureOut">
              <a:rPr lang="ru-RU" smtClean="0"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BD1148C-00B0-42D7-AF09-204B4DE10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97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images/search?pos=19&amp;img_url=http%3A//photos.wikimapia.org/" TargetMode="External"/><Relationship Id="rId2" Type="http://schemas.openxmlformats.org/officeDocument/2006/relationships/hyperlink" Target="https://yandex.ru/images/search?pos=28&amp;img_url=http%3A//im3.turbina.ru/photos.4/8/2/4/0/1/2610428/big.photo/DagestanTch-11-Makhatchkal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dirty="0" smtClean="0"/>
              <a:t>Использование этнокультурных ресурсов региона в преподавании русского языка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4653136"/>
            <a:ext cx="4744616" cy="20882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Мусаева И.Б., МКОУ «</a:t>
            </a:r>
            <a:r>
              <a:rPr lang="ru-RU" sz="1600" b="1" dirty="0" err="1" smtClean="0">
                <a:solidFill>
                  <a:schemeClr val="tx1"/>
                </a:solidFill>
              </a:rPr>
              <a:t>Адильянгиюртовская</a:t>
            </a:r>
            <a:r>
              <a:rPr lang="ru-RU" sz="1600" b="1" dirty="0" smtClean="0">
                <a:solidFill>
                  <a:schemeClr val="tx1"/>
                </a:solidFill>
              </a:rPr>
              <a:t> СОШ им. Д. М. </a:t>
            </a:r>
            <a:r>
              <a:rPr lang="ru-RU" sz="1600" b="1" dirty="0" err="1" smtClean="0">
                <a:solidFill>
                  <a:schemeClr val="tx1"/>
                </a:solidFill>
              </a:rPr>
              <a:t>Закарьяева</a:t>
            </a:r>
            <a:r>
              <a:rPr lang="ru-RU" sz="1600" b="1" dirty="0" smtClean="0">
                <a:solidFill>
                  <a:schemeClr val="tx1"/>
                </a:solidFill>
              </a:rPr>
              <a:t>».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b="1" dirty="0" smtClean="0">
                <a:solidFill>
                  <a:schemeClr val="tx1"/>
                </a:solidFill>
              </a:rPr>
              <a:t>Исламова А.И., МКОУ </a:t>
            </a:r>
            <a:r>
              <a:rPr lang="ru-RU" sz="1600" b="1" dirty="0">
                <a:solidFill>
                  <a:schemeClr val="tx1"/>
                </a:solidFill>
              </a:rPr>
              <a:t>«</a:t>
            </a:r>
            <a:r>
              <a:rPr lang="ru-RU" sz="1600" b="1" dirty="0" err="1">
                <a:solidFill>
                  <a:schemeClr val="tx1"/>
                </a:solidFill>
              </a:rPr>
              <a:t>Адильянгиюртовская</a:t>
            </a:r>
            <a:r>
              <a:rPr lang="ru-RU" sz="1600" b="1" dirty="0">
                <a:solidFill>
                  <a:schemeClr val="tx1"/>
                </a:solidFill>
              </a:rPr>
              <a:t> СОШ им. Д. М. </a:t>
            </a:r>
            <a:r>
              <a:rPr lang="ru-RU" sz="1600" b="1" dirty="0" err="1">
                <a:solidFill>
                  <a:schemeClr val="tx1"/>
                </a:solidFill>
              </a:rPr>
              <a:t>Закарьяева</a:t>
            </a:r>
            <a:r>
              <a:rPr lang="ru-RU" sz="1600" b="1" dirty="0" smtClean="0">
                <a:solidFill>
                  <a:schemeClr val="tx1"/>
                </a:solidFill>
              </a:rPr>
              <a:t>».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b="1" dirty="0" err="1" smtClean="0">
                <a:solidFill>
                  <a:schemeClr val="tx1"/>
                </a:solidFill>
              </a:rPr>
              <a:t>Крымханова</a:t>
            </a:r>
            <a:r>
              <a:rPr lang="ru-RU" sz="1600" b="1" dirty="0" smtClean="0">
                <a:solidFill>
                  <a:schemeClr val="tx1"/>
                </a:solidFill>
              </a:rPr>
              <a:t> А.Б.,МБОУ СОШ №29 г. Махачкала.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b="1" dirty="0" err="1" smtClean="0">
                <a:solidFill>
                  <a:schemeClr val="tx1"/>
                </a:solidFill>
              </a:rPr>
              <a:t>Алимханова</a:t>
            </a:r>
            <a:r>
              <a:rPr lang="ru-RU" sz="1600" b="1" dirty="0" smtClean="0">
                <a:solidFill>
                  <a:schemeClr val="tx1"/>
                </a:solidFill>
              </a:rPr>
              <a:t> А. Н., МКОУ « </a:t>
            </a:r>
            <a:r>
              <a:rPr lang="ru-RU" sz="1600" b="1" dirty="0" err="1" smtClean="0">
                <a:solidFill>
                  <a:schemeClr val="tx1"/>
                </a:solidFill>
              </a:rPr>
              <a:t>Бабаюртовская</a:t>
            </a:r>
            <a:r>
              <a:rPr lang="ru-RU" sz="1600" b="1" dirty="0" smtClean="0">
                <a:solidFill>
                  <a:schemeClr val="tx1"/>
                </a:solidFill>
              </a:rPr>
              <a:t> СОШ им. А.А. </a:t>
            </a:r>
            <a:r>
              <a:rPr lang="ru-RU" sz="1600" b="1" dirty="0" err="1" smtClean="0">
                <a:solidFill>
                  <a:schemeClr val="tx1"/>
                </a:solidFill>
              </a:rPr>
              <a:t>Арзулумова</a:t>
            </a:r>
            <a:r>
              <a:rPr lang="ru-RU" sz="1600" b="1" dirty="0" smtClean="0">
                <a:solidFill>
                  <a:schemeClr val="tx1"/>
                </a:solidFill>
              </a:rPr>
              <a:t>».</a:t>
            </a:r>
            <a:endParaRPr lang="ru-RU" sz="1600" b="1" dirty="0" smtClean="0">
              <a:solidFill>
                <a:schemeClr val="tx1"/>
              </a:solidFill>
            </a:endParaRPr>
          </a:p>
          <a:p>
            <a:r>
              <a:rPr lang="ru-RU" sz="1600" b="1" dirty="0" err="1" smtClean="0">
                <a:solidFill>
                  <a:schemeClr val="tx1"/>
                </a:solidFill>
              </a:rPr>
              <a:t>Батыргерева</a:t>
            </a:r>
            <a:r>
              <a:rPr lang="ru-RU" sz="1600" b="1" dirty="0" smtClean="0">
                <a:solidFill>
                  <a:schemeClr val="tx1"/>
                </a:solidFill>
              </a:rPr>
              <a:t> И.Г</a:t>
            </a:r>
            <a:r>
              <a:rPr lang="ru-RU" sz="1600" b="1" dirty="0">
                <a:solidFill>
                  <a:schemeClr val="tx1"/>
                </a:solidFill>
              </a:rPr>
              <a:t>, МКОУ « </a:t>
            </a:r>
            <a:r>
              <a:rPr lang="ru-RU" sz="1600" b="1" dirty="0" err="1">
                <a:solidFill>
                  <a:schemeClr val="tx1"/>
                </a:solidFill>
              </a:rPr>
              <a:t>Бабаюртовская</a:t>
            </a:r>
            <a:r>
              <a:rPr lang="ru-RU" sz="1600" b="1" dirty="0">
                <a:solidFill>
                  <a:schemeClr val="tx1"/>
                </a:solidFill>
              </a:rPr>
              <a:t> СОШ им. А.А. </a:t>
            </a:r>
            <a:r>
              <a:rPr lang="ru-RU" sz="1600" b="1" dirty="0" err="1">
                <a:solidFill>
                  <a:schemeClr val="tx1"/>
                </a:solidFill>
              </a:rPr>
              <a:t>Арзулумова</a:t>
            </a:r>
            <a:r>
              <a:rPr lang="ru-RU" sz="1600" b="1" dirty="0">
                <a:solidFill>
                  <a:schemeClr val="tx1"/>
                </a:solidFill>
              </a:rPr>
              <a:t>».</a:t>
            </a: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43608" y="2852936"/>
            <a:ext cx="7056784" cy="1440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i="1" dirty="0" smtClean="0">
                <a:solidFill>
                  <a:schemeClr val="tx1"/>
                </a:solidFill>
              </a:rPr>
              <a:t>«Памятники Махачкалы»</a:t>
            </a:r>
            <a:endParaRPr lang="ru-RU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038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043608" y="2780928"/>
            <a:ext cx="7200800" cy="566738"/>
          </a:xfrm>
        </p:spPr>
        <p:txBody>
          <a:bodyPr>
            <a:noAutofit/>
          </a:bodyPr>
          <a:lstStyle/>
          <a:p>
            <a:pPr algn="ctr"/>
            <a:r>
              <a:rPr lang="ru-RU" sz="4400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Спасибо за внимание!</a:t>
            </a:r>
            <a:endParaRPr lang="ru-RU" sz="4400" i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83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065347"/>
              </p:ext>
            </p:extLst>
          </p:nvPr>
        </p:nvGraphicFramePr>
        <p:xfrm>
          <a:off x="457200" y="1600200"/>
          <a:ext cx="8229600" cy="52222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Цель проекта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Изучение памятников.  Обогащение знаний детей о столице республики Дагестан. Развитие познавательных, творческих способностей.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проекта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Знакомство</a:t>
                      </a:r>
                      <a:r>
                        <a:rPr lang="ru-RU" baseline="0" dirty="0" smtClean="0"/>
                        <a:t> с </a:t>
                      </a:r>
                      <a:r>
                        <a:rPr lang="ru-RU" baseline="0" dirty="0" smtClean="0"/>
                        <a:t>памятниками.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Знакомство с деятелями </a:t>
                      </a:r>
                      <a:r>
                        <a:rPr lang="ru-RU" dirty="0" smtClean="0"/>
                        <a:t>культуры и просвещения  Дагестана.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Воспитание  гражданственности, патриотизма и любви к своей Родине.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Область применения проекта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</a:t>
                      </a:r>
                      <a:r>
                        <a:rPr lang="ru-RU" dirty="0" smtClean="0"/>
                        <a:t>классы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 обучающихся,</a:t>
                      </a:r>
                      <a:r>
                        <a:rPr lang="ru-RU" baseline="0" dirty="0" smtClean="0"/>
                        <a:t> для которых может быть использован проект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10-11</a:t>
                      </a:r>
                      <a:r>
                        <a:rPr lang="ru-RU" baseline="0" dirty="0" smtClean="0"/>
                        <a:t> лет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937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Ожидаемые результаты, основные знания, умения и навыки, характеризующие результативность усвоения материала</a:t>
            </a:r>
            <a:br>
              <a:rPr lang="ru-RU" sz="1800" dirty="0" smtClean="0"/>
            </a:br>
            <a:endParaRPr lang="ru-RU" sz="18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4197151"/>
              </p:ext>
            </p:extLst>
          </p:nvPr>
        </p:nvGraphicFramePr>
        <p:xfrm>
          <a:off x="457200" y="1600200"/>
          <a:ext cx="8229600" cy="4297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just"/>
                      <a:r>
                        <a:rPr lang="ru-RU" b="0" i="1" dirty="0" smtClean="0"/>
                        <a:t>Применение метода виртуальной экскурсии на уроках будет способствовать эффективному формированию у обучающихся личностных, регулятивных, познавательных и коммуникативных универсальных учебных действий (УУД) как основы умения учиться:</a:t>
                      </a:r>
                      <a:endParaRPr lang="ru-RU" b="0" i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 в сфере личностных УУД: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Чувствовать красоту и величие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родного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города.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 в сфере регулятивных УУД: 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Высказывать предположения на основе наблюдений.</a:t>
                      </a:r>
                      <a:endParaRPr lang="ru-RU" dirty="0" smtClean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 в сфере коммуникативных УУД: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Адекватно использовать информацию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памятниках города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решения коммуникативных задач.</a:t>
                      </a:r>
                      <a:endParaRPr lang="ru-RU" dirty="0" smtClean="0"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 в сфере познавательных УУД: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Преобразовывать полученную информацию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2958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14375" y="500063"/>
            <a:ext cx="7772400" cy="7858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dirty="0" smtClean="0"/>
              <a:t>Маршрутный лист экскурсии</a:t>
            </a:r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476412"/>
              </p:ext>
            </p:extLst>
          </p:nvPr>
        </p:nvGraphicFramePr>
        <p:xfrm>
          <a:off x="755576" y="1579880"/>
          <a:ext cx="7776864" cy="18491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640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127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Перечень объектов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Памятник </a:t>
                      </a:r>
                      <a:r>
                        <a:rPr lang="ru-RU" baseline="0" dirty="0" smtClean="0"/>
                        <a:t> «Русской учительнице»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Памятник  </a:t>
                      </a:r>
                      <a:r>
                        <a:rPr lang="ru-RU" dirty="0" err="1" smtClean="0"/>
                        <a:t>Ирчи</a:t>
                      </a:r>
                      <a:r>
                        <a:rPr lang="ru-RU" dirty="0" smtClean="0"/>
                        <a:t> Казаку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Памятник  Расулу Гамзатову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5094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642938" y="357188"/>
            <a:ext cx="7786687" cy="1143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</a:rPr>
              <a:t>Памятник «Русской учительнице»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110341" y="2132856"/>
            <a:ext cx="3348657" cy="37673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Памятник  представляет собой 10-метровую бронзовую скульптуру, изображающую молодую женщину на постаменте, которая в правой руке держит открытую книгу, а левая ее рука лежит на глобусе. Памятник символизирует собой труд и самопожертвование представителей русского народа, посвятивших себя  служению дагестанскому народу. </a:t>
            </a:r>
            <a:r>
              <a:rPr lang="ru-RU" dirty="0" smtClean="0"/>
              <a:t>Памятник расположен в сквере на проспекте </a:t>
            </a:r>
            <a:r>
              <a:rPr lang="ru-RU" dirty="0"/>
              <a:t>П</a:t>
            </a:r>
            <a:r>
              <a:rPr lang="ru-RU" dirty="0" smtClean="0"/>
              <a:t>етра 1.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Изображение</a:t>
            </a:r>
            <a:endParaRPr lang="ru-RU" dirty="0"/>
          </a:p>
        </p:txBody>
      </p:sp>
      <p:pic>
        <p:nvPicPr>
          <p:cNvPr id="1026" name="Picture 2" descr="C:\Users\Булат\Desktop\db44122f96f098166a836eae500d21f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595031"/>
            <a:ext cx="3353570" cy="5110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517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642938" y="357188"/>
            <a:ext cx="7786687" cy="1143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</a:rPr>
              <a:t>Памятник </a:t>
            </a:r>
            <a:r>
              <a:rPr lang="ru-RU" b="1" dirty="0" err="1" smtClean="0">
                <a:solidFill>
                  <a:schemeClr val="tx1"/>
                </a:solidFill>
              </a:rPr>
              <a:t>Ирчи</a:t>
            </a:r>
            <a:r>
              <a:rPr lang="ru-RU" b="1" dirty="0" smtClean="0">
                <a:solidFill>
                  <a:schemeClr val="tx1"/>
                </a:solidFill>
              </a:rPr>
              <a:t> Казаку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Памятник  выдающемуся  кумыкскому писателю, поэту и песеннику </a:t>
            </a:r>
            <a:r>
              <a:rPr lang="ru-RU" dirty="0" err="1"/>
              <a:t>Ирчи</a:t>
            </a:r>
            <a:r>
              <a:rPr lang="ru-RU" dirty="0"/>
              <a:t> Казаку. Бронзовая скульптура поэта, сидящего с национальным инструментом в национальной одежде. Памятник открыт 31 октября 2008 года в г. Махачкале на пересечении улиц </a:t>
            </a:r>
            <a:r>
              <a:rPr lang="ru-RU" dirty="0" err="1"/>
              <a:t>Ирчи</a:t>
            </a:r>
            <a:r>
              <a:rPr lang="ru-RU" dirty="0"/>
              <a:t> Казака и </a:t>
            </a:r>
            <a:r>
              <a:rPr lang="ru-RU" dirty="0" err="1"/>
              <a:t>Ярагского</a:t>
            </a:r>
            <a:r>
              <a:rPr lang="ru-RU" dirty="0"/>
              <a:t>. Автор А. </a:t>
            </a:r>
            <a:r>
              <a:rPr lang="ru-RU" dirty="0" err="1"/>
              <a:t>Сайгидов</a:t>
            </a:r>
            <a:r>
              <a:rPr lang="ru-RU" dirty="0"/>
              <a:t>. </a:t>
            </a:r>
            <a:endParaRPr lang="ru-RU" dirty="0"/>
          </a:p>
        </p:txBody>
      </p:sp>
      <p:pic>
        <p:nvPicPr>
          <p:cNvPr id="2050" name="Picture 2" descr="C:\Users\Булат\Desktop\Pamyatnik-Artchi-Kazaku-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916832"/>
            <a:ext cx="356902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8076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642938" y="357188"/>
            <a:ext cx="7786687" cy="1143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</a:rPr>
              <a:t>Памятник Расулу Гамзатову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403649" y="2136706"/>
            <a:ext cx="3456384" cy="424462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Памятник народному поэту Дагестана Расулу Гамзатову был открыт в сентябре 2010 года.  Бронзовая скульптура Гамзатова установлена на постамент, облицованный красным гранитом. Поэт изображен сидящим с книгой в руке, на его плечи накинута бурка, а взгляд  наполнен вдохновением. Памятник находится на улице, которая носит имя Расула Гамзатова возле здания Русского драматического театра.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 descr="C:\Users\Булат\Desktop\2t5hhyctr780lg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32856"/>
            <a:ext cx="3384376" cy="4248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057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 результатов 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932901"/>
              </p:ext>
            </p:extLst>
          </p:nvPr>
        </p:nvGraphicFramePr>
        <p:xfrm>
          <a:off x="971600" y="1052736"/>
          <a:ext cx="7992888" cy="594531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3288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6407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8732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Рефлексия (функции):</a:t>
                      </a:r>
                      <a:endParaRPr lang="ru-RU" sz="24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7717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коммуникационная</a:t>
                      </a:r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n-lt"/>
                        </a:rPr>
                        <a:t>Обмен мнениями о новой информации</a:t>
                      </a:r>
                      <a:endParaRPr lang="ru-RU" sz="24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7717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информационная</a:t>
                      </a:r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n-lt"/>
                        </a:rPr>
                        <a:t>Приобретение нового знания</a:t>
                      </a:r>
                      <a:endParaRPr lang="ru-RU" sz="24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689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мотивационная</a:t>
                      </a:r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n-lt"/>
                        </a:rPr>
                        <a:t>Побуждение к дальнейшему расширению проблемного поля</a:t>
                      </a:r>
                      <a:endParaRPr lang="ru-RU" sz="24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46749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оценочная</a:t>
                      </a:r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n-lt"/>
                        </a:rPr>
                        <a:t>Соотнесение новой информации и имеющихся знаний, выработка собственной позиции </a:t>
                      </a:r>
                      <a:endParaRPr lang="ru-RU" sz="2400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63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u="sng" dirty="0" smtClean="0"/>
              <a:t>Список использованных источников и литературы:</a:t>
            </a:r>
            <a:br>
              <a:rPr lang="ru-RU" sz="3200" u="sng" dirty="0" smtClean="0"/>
            </a:br>
            <a:endParaRPr lang="ru-RU" sz="3200" u="sng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https://</a:t>
            </a:r>
            <a:r>
              <a:rPr lang="en-US" dirty="0" smtClean="0"/>
              <a:t>yandex.ru/images/search?pos=26&amp;img_url=https%3A%2F%2Fimgp.golos.io%2F0x0%2Fhttp%3A%2F%2Fi.imgsafe.</a:t>
            </a:r>
            <a:r>
              <a:rPr lang="ru-RU" dirty="0" smtClean="0"/>
              <a:t> </a:t>
            </a:r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://yandex.ru/images/search?pos=28&amp;img_url=http%3A//</a:t>
            </a:r>
            <a:r>
              <a:rPr lang="en-US" dirty="0" smtClean="0">
                <a:hlinkClick r:id="rId2"/>
              </a:rPr>
              <a:t>im3.turbina.ru/photos.4/8/2/4/0/1/2610428/big.photo/DagestanTch-11-Makhatchkal.jpg</a:t>
            </a:r>
            <a:endParaRPr lang="ru-RU" dirty="0" smtClean="0"/>
          </a:p>
          <a:p>
            <a:r>
              <a:rPr lang="en-US" dirty="0">
                <a:hlinkClick r:id="rId3"/>
              </a:rPr>
              <a:t>https://yandex.ru/images/search?pos=19&amp;img_url=http%3A//</a:t>
            </a:r>
            <a:r>
              <a:rPr lang="en-US" dirty="0" smtClean="0">
                <a:hlinkClick r:id="rId3"/>
              </a:rPr>
              <a:t>photos.wikimapia.org/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123405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1338</TotalTime>
  <Words>501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Легкий дым</vt:lpstr>
      <vt:lpstr>Использование этнокультурных ресурсов региона в преподавании русского языка</vt:lpstr>
      <vt:lpstr>Цели и задачи</vt:lpstr>
      <vt:lpstr>Ожидаемые результаты, основные знания, умения и навыки, характеризующие результативность усвоения материала </vt:lpstr>
      <vt:lpstr>Презентация PowerPoint</vt:lpstr>
      <vt:lpstr>Презентация PowerPoint</vt:lpstr>
      <vt:lpstr>Презентация PowerPoint</vt:lpstr>
      <vt:lpstr>Презентация PowerPoint</vt:lpstr>
      <vt:lpstr>Анализ результатов </vt:lpstr>
      <vt:lpstr>Список использованных источников и литературы: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этнокультурных ресурсов региона (исторических, литературных, природных памятников) в преподавании русского языка</dc:title>
  <dc:creator>Иван</dc:creator>
  <cp:lastModifiedBy>Булат</cp:lastModifiedBy>
  <cp:revision>24</cp:revision>
  <dcterms:created xsi:type="dcterms:W3CDTF">2017-06-27T15:51:30Z</dcterms:created>
  <dcterms:modified xsi:type="dcterms:W3CDTF">2018-10-18T16:17:38Z</dcterms:modified>
</cp:coreProperties>
</file>